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78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 dirty="0"/>
              <a:t>[Fuentes] - Iconos: Font Awesome Gratis (https://fontawesome.com). [/Fuentes]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 dirty="0"/>
              <a:t>[Texto alternativo] Ilustración de dispositivos y entretenimiento compitiendo por la atención. [/Texto alternativo] [Fuentes] - Imagen: Proporcionada por el cliente en la presentación original (Presentación del libro Ilustrativa EN.pptx). [/Fuentes]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 dirty="0"/>
              <a:t>[Texto alternativo] Estudiante abrumado por los materiales de estudio y los iconos de redes sociales. [/Texto alternativo][Fuentes] - Imagen: Proporcionada por el cliente en la presentación original (Presentación del libro Ilustrativa EN.pptx). [/Fuentes]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 dirty="0"/>
              <a:t>[Texto alternativo] Ilustración de una videolección en línea con botón de reproducción y libros. [/Texto alternativo][Fuentes] - Imagen: Proporcionada por el cliente en la presentación original (Presentación del libro Ilustrativa EN.pptx). [/Fuentes]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 dirty="0"/>
              <a:t>[Texto alternativo] Imagen de collage que simboliza la memoria y la búsqueda de información. [/Texto alternativo][Fuentes] - Imagen: Proporcionada por el cliente en la presentación original (Presentación del libro Ilustrativa EN.pptx). [/Fuentes]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 dirty="0"/>
              <a:t>[Texto alternativo] Bombilla que crece en una maceta, simbolizando una idea que crece. [/Texto alternativo] [Fuentes] - Imagen: Proporcionada por el cliente en la presentación original (Presentación del libro Ilustrativa EN.pptx). [/Fuentes]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 dirty="0"/>
              <a:t>[Fuentes] - Iconos: Font Awesome Gratis (https://fontawesome.com). [/Fuentes]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 dirty="0"/>
              <a:t>[Texto alternativo] Manos sosteniendo engranajes entrelazados, simbolizando la combinación de métodos. [/Texto alternativo][Fuentes] - Imagen: Proporcionada por el cliente en la presentación original (Presentación del libro Ilustrativa EN.pptx). [/Fuentes]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 dirty="0"/>
              <a:t>[Texto alternativo] Estudiante pensando con iconos conectados alrededor de una bombilla. [/Texto alternativo][Fuentes] - Imagen: Proporcionada por el cliente en la presentación original (Presentación del libro Ilustrativa EN.pptx). [/Fuentes]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 dirty="0"/>
              <a:t>[Texto alternativo] Ilustración de estudiantes apoyados por las manos, que simboliza el aprendizaje guiado y la comunidad. [/Texto alternativo][Fuentes] - Imagen: Proporcionada por el cliente en la presentación original (Presentación del libro Ilustrativa EN.pptx). [/Fuentes]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 dirty="0"/>
              <a:t>[Fuentes] - Iconos: Font Awesome Gratis (https://fontawesome.com). [/Fuentes]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0" y="164592"/>
            <a:ext cx="12191695" cy="109728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36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r>
              <a:rPr lang="es" sz="3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EAMOS, </a:t>
            </a:r>
            <a:r>
              <a:rPr lang="es" sz="36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s" sz="3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NTENDAMOS</a:t>
            </a:r>
            <a:r>
              <a:rPr lang="es" sz="3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s" sz="36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r>
              <a:rPr lang="es" sz="3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PRENDAMOS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10515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2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clave visual-práctica de la gramática española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640080" y="1828800"/>
            <a:ext cx="521208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1554480" y="1975104"/>
            <a:ext cx="4114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7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la regla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1554480" y="2322576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Estructura visual de un vistazo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40080" y="2862072"/>
            <a:ext cx="521208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Text 9"/>
          <p:cNvSpPr/>
          <p:nvPr/>
        </p:nvSpPr>
        <p:spPr>
          <a:xfrm>
            <a:off x="1554480" y="3008376"/>
            <a:ext cx="4114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7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Entiéndela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1554480" y="3355848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Lógica clara, paso a paso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640080" y="3895344"/>
            <a:ext cx="521208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Text 12"/>
          <p:cNvSpPr/>
          <p:nvPr/>
        </p:nvSpPr>
        <p:spPr>
          <a:xfrm>
            <a:off x="1554480" y="4041648"/>
            <a:ext cx="4114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7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Úsela con confianza</a:t>
            </a:r>
            <a:endParaRPr lang="en-US" sz="1700" dirty="0"/>
          </a:p>
        </p:txBody>
      </p:sp>
      <p:sp>
        <p:nvSpPr>
          <p:cNvPr id="18" name="Text 13"/>
          <p:cNvSpPr/>
          <p:nvPr/>
        </p:nvSpPr>
        <p:spPr>
          <a:xfrm>
            <a:off x="1554480" y="43891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Ejemplos prácticos concretos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640080" y="4892040"/>
            <a:ext cx="521208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Text 15"/>
          <p:cNvSpPr/>
          <p:nvPr/>
        </p:nvSpPr>
        <p:spPr>
          <a:xfrm>
            <a:off x="1600200" y="5093208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método del “vídeo estático”</a:t>
            </a:r>
            <a:endParaRPr lang="en-US" sz="1600" dirty="0"/>
          </a:p>
        </p:txBody>
      </p:sp>
      <p:sp>
        <p:nvSpPr>
          <p:cNvPr id="22" name="Text 16"/>
          <p:cNvSpPr/>
          <p:nvPr/>
        </p:nvSpPr>
        <p:spPr>
          <a:xfrm>
            <a:off x="1600200" y="5422392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Claridad similar a la de un video · Capacidad de búsqueda similar a la de un libro</a:t>
            </a:r>
            <a:endParaRPr lang="en-US" sz="1300" dirty="0"/>
          </a:p>
        </p:txBody>
      </p:sp>
      <p:sp>
        <p:nvSpPr>
          <p:cNvPr id="23" name="Shape 17"/>
          <p:cNvSpPr/>
          <p:nvPr/>
        </p:nvSpPr>
        <p:spPr>
          <a:xfrm>
            <a:off x="6126480" y="1828800"/>
            <a:ext cx="5486400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8" name="Text 19"/>
          <p:cNvSpPr/>
          <p:nvPr/>
        </p:nvSpPr>
        <p:spPr>
          <a:xfrm>
            <a:off x="6446520" y="3822192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Diseñado para una revisión rápida y retención a largo plazo.</a:t>
            </a:r>
            <a:endParaRPr lang="en-US" sz="1600" dirty="0"/>
          </a:p>
        </p:txBody>
      </p:sp>
      <p:sp>
        <p:nvSpPr>
          <p:cNvPr id="29" name="Shape 20"/>
          <p:cNvSpPr/>
          <p:nvPr/>
        </p:nvSpPr>
        <p:spPr>
          <a:xfrm>
            <a:off x="640080" y="6355080"/>
            <a:ext cx="109270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1"/>
          <p:cNvSpPr/>
          <p:nvPr/>
        </p:nvSpPr>
        <p:spPr>
          <a:xfrm>
            <a:off x="64008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aprendamos.</a:t>
            </a:r>
            <a:endParaRPr lang="en-US" sz="1400" dirty="0"/>
          </a:p>
        </p:txBody>
      </p:sp>
      <p:sp>
        <p:nvSpPr>
          <p:cNvPr id="31" name="Text 22"/>
          <p:cNvSpPr/>
          <p:nvPr/>
        </p:nvSpPr>
        <p:spPr>
          <a:xfrm>
            <a:off x="11384280" y="6473952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pic>
        <p:nvPicPr>
          <p:cNvPr id="32" name="Picture 31" descr="1d056c9f-3be1-4be4-b071-3613fde3cc8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975104"/>
            <a:ext cx="2423160" cy="1700784"/>
          </a:xfrm>
          <a:prstGeom prst="rect">
            <a:avLst/>
          </a:prstGeom>
        </p:spPr>
      </p:pic>
      <p:pic>
        <p:nvPicPr>
          <p:cNvPr id="33" name="Picture 32" descr="crop_ey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2011680"/>
            <a:ext cx="548640" cy="548640"/>
          </a:xfrm>
          <a:prstGeom prst="rect">
            <a:avLst/>
          </a:prstGeom>
        </p:spPr>
      </p:pic>
      <p:pic>
        <p:nvPicPr>
          <p:cNvPr id="34" name="Picture 33" descr="crop_brai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044952"/>
            <a:ext cx="548640" cy="548640"/>
          </a:xfrm>
          <a:prstGeom prst="rect">
            <a:avLst/>
          </a:prstGeom>
        </p:spPr>
      </p:pic>
      <p:pic>
        <p:nvPicPr>
          <p:cNvPr id="35" name="Picture 34" descr="crop_cap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4078224"/>
            <a:ext cx="548640" cy="548640"/>
          </a:xfrm>
          <a:prstGeom prst="rect">
            <a:avLst/>
          </a:prstGeom>
        </p:spPr>
      </p:pic>
      <p:pic>
        <p:nvPicPr>
          <p:cNvPr id="36" name="Picture 35" descr="crop_vide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112" y="5148072"/>
            <a:ext cx="548640" cy="548640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6446520" y="3246120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Reglas visuales + ejemplos prácticos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reto de hoy: la distracción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Tantas cosas compiten por nuestra atención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notificaciones, las redes sociales, el </a:t>
            </a:r>
            <a:r>
              <a:rPr lang="es" sz="1600" i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streaming</a:t>
            </a: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 los juegos nos alejan del estudio concentrado.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Esto puede hacer que el aprendizaje del idioma parezca más lento y agotador de lo que debería ser.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estudiantes necesitan claridad en pasos pequeños y manejables.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También necesitan un formato que sea fácil de revisar.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" name="Picture 14" descr="716c3dd9-ed07-4706-9fa9-df73eb982e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1749018"/>
            <a:ext cx="4892040" cy="358856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¿Por qué los métodos tradicionales parecen más difíciles?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explicaciones densas pueden resultar abrumadoras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largas explicaciones gramaticales y los libros de texto pesados a menudo exigen más concentración de la que los estudiantes pueden mantener.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motivación disminuye cuando el progreso parece lento.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estudiantes pueden evitar la gramática y confiar en conjeturas.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" name="Picture 14" descr="6f7b596e-512b-44c4-baaa-ac28bf05696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1645920"/>
            <a:ext cx="4892040" cy="39177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¿Por qué los vídeos son populares?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lecciones en vídeo parecen más fáciles de seguir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Mucha gente prefiere las lecciones en vídeo a los libros de texto y manuales de gramática.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 atractivos y fáciles de empezar.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Funcionan bien para sesiones de estudio cortas.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" name="Picture 14" descr="fd3981e3-4a13-43c6-aad4-ebefa488603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1786855"/>
            <a:ext cx="4892040" cy="39307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problema con los vídeos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difícil buscar cosas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desventaja importante de las lecciones en vídeo es que es difícil encontrar una regla o un ejemplo específico.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Rebobinar y buscar es una pérdida de tiempo.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difícil encontrar exactamente lo que necesitas en el momento.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" name="Picture 14" descr="f414538d-2ecc-43aa-9c58-d3d52d66c6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1645920"/>
            <a:ext cx="4892040" cy="401770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5088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solución innovadora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método del “vídeo estático”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libro es una guía de estudio que conserva la claridad del aprendizaje en vídeo, pero que a la vez es fácil de escanear y buscar como un libro.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la regla de un vistazo.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Obten un ejemplo práctico concreto.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Regresa a cualquier tema instantáneamente.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" name="Picture 14" descr="ab49a48a-9660-4a83-8ed7-ef5a827ff8a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7817" y="1668314"/>
            <a:ext cx="4200712" cy="41614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¿Quién es el autor?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profesora de larga experiencia en el aula.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buNone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método se basa en años de práctica docente y en preguntas reales de estudiantes.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de 40 años de experiencia enseñando español.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Trabajó con estudiantes de diferentes edades y orígenes.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Centrarse en la claridad, la confianza y el uso práctico.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6949440" y="1463040"/>
            <a:ext cx="4526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20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Método construido a través de la práctica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949440" y="2103120"/>
            <a:ext cx="4526280" cy="1051560"/>
          </a:xfrm>
          <a:prstGeom prst="roundRect">
            <a:avLst/>
          </a:prstGeom>
          <a:solidFill>
            <a:srgbClr val="FAFAF8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8046720" y="2240280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Experiencia docente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8046720" y="2606040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r>
              <a:rPr lang="es" sz="1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ás de 40 años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6949440" y="3319272"/>
            <a:ext cx="4526280" cy="1051560"/>
          </a:xfrm>
          <a:prstGeom prst="roundRect">
            <a:avLst/>
          </a:prstGeom>
          <a:solidFill>
            <a:srgbClr val="FAFAF8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8"/>
          <p:cNvSpPr/>
          <p:nvPr/>
        </p:nvSpPr>
        <p:spPr>
          <a:xfrm>
            <a:off x="8046720" y="3456432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Refinamiento continuo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8046720" y="3822192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8+ años</a:t>
            </a:r>
            <a:endParaRPr lang="en-US" sz="1800" dirty="0"/>
          </a:p>
        </p:txBody>
      </p:sp>
      <p:sp>
        <p:nvSpPr>
          <p:cNvPr id="24" name="Shape 20"/>
          <p:cNvSpPr/>
          <p:nvPr/>
        </p:nvSpPr>
        <p:spPr>
          <a:xfrm>
            <a:off x="6949440" y="4535424"/>
            <a:ext cx="4526280" cy="1051560"/>
          </a:xfrm>
          <a:prstGeom prst="roundRect">
            <a:avLst/>
          </a:prstGeom>
          <a:solidFill>
            <a:srgbClr val="FAFAF8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1"/>
          <p:cNvSpPr/>
          <p:nvPr/>
        </p:nvSpPr>
        <p:spPr>
          <a:xfrm>
            <a:off x="8046720" y="4672584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Enfoque práctico</a:t>
            </a:r>
            <a:endParaRPr lang="en-US" sz="1400" dirty="0"/>
          </a:p>
        </p:txBody>
      </p:sp>
      <p:sp>
        <p:nvSpPr>
          <p:cNvPr id="27" name="Text 22"/>
          <p:cNvSpPr/>
          <p:nvPr/>
        </p:nvSpPr>
        <p:spPr>
          <a:xfrm>
            <a:off x="8046720" y="5038344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 → ejemplo</a:t>
            </a:r>
            <a:endParaRPr lang="en-US" sz="1800" dirty="0"/>
          </a:p>
        </p:txBody>
      </p:sp>
      <p:pic>
        <p:nvPicPr>
          <p:cNvPr id="28" name="Picture 27" descr="0e1c0712-b5ed-4580-b6d7-b4cb68cce6c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331720"/>
            <a:ext cx="777240" cy="777240"/>
          </a:xfrm>
          <a:prstGeom prst="rect">
            <a:avLst/>
          </a:prstGeom>
        </p:spPr>
      </p:pic>
      <p:pic>
        <p:nvPicPr>
          <p:cNvPr id="29" name="Picture 28" descr="0e1c0712-b5ed-4580-b6d7-b4cb68cce6c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3547872"/>
            <a:ext cx="777240" cy="777240"/>
          </a:xfrm>
          <a:prstGeom prst="rect">
            <a:avLst/>
          </a:prstGeom>
        </p:spPr>
      </p:pic>
      <p:pic>
        <p:nvPicPr>
          <p:cNvPr id="30" name="Picture 29" descr="0e1c0712-b5ed-4580-b6d7-b4cb68cce6c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4764024"/>
            <a:ext cx="777240" cy="7772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mejor de ambos mundos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Aprendizaje similar a un video + control similar a un libro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enfoque combina las ventajas del aprendizaje mediante vídeo y los materiales de enseñanza tradicionales.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Atractivo y visual.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Estructurado y fácil de revisar.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Rápido de navegar y repetir.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" name="Picture 14" descr="53f54f84-09c5-45dc-ae91-07961b370d3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2050432"/>
            <a:ext cx="4892040" cy="32600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idea clave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puedes “ver” la gramática, hace clic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estructura visual clara convierte las reglas abstractas en patrones que puedes reconocer y reutilizar.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Menos memorización forzada.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Mayor comprensión de cómo se construyen las oraciones.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Recuerdo más rápido al hablar o escribir.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" name="Picture 14" descr="261c336a-d82b-4a15-b482-5dc9f075b16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0" y="1771650"/>
            <a:ext cx="4892040" cy="37986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Probado y refinado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Construido a través de la enseñanza real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“vídeo estático” se probó durante más de ocho años y se mejoró continuamente con numerosos estudiantes.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Refinado a través de retroalimentación.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Mejorado para mayor claridad y velocidad.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Optimizado para las necesidades reales de los estudiantes.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7512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AutoShape 2" descr="https://chatgpt.com/backend-api/estuary/content?id=file_00000000efc4720a895550bfa698503e&amp;ts=492288&amp;p=fs&amp;cid=1&amp;sig=bb521d5ce3c01f0ea42d825e1ac33f2efcf227717fc6a7caec128f5e78e774cd&amp;v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7" name="AutoShape 4" descr="https://chatgpt.com/backend-api/estuary/content?id=file_00000000efc4720a895550bfa698503e&amp;ts=492288&amp;p=fs&amp;cid=1&amp;sig=bb521d5ce3c01f0ea42d825e1ac33f2efcf227717fc6a7caec128f5e78e774cd&amp;v=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8" name="AutoShape 6" descr="https://chatgpt.com/backend-api/estuary/content?id=file_00000000efc4720a895550bfa698503e&amp;ts=492288&amp;p=fs&amp;cid=1&amp;sig=bb521d5ce3c01f0ea42d825e1ac33f2efcf227717fc6a7caec128f5e78e774cd&amp;v=0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9" name="AutoShape 8" descr="https://chatgpt.com/backend-api/estuary/content?id=file_00000000efc4720a895550bfa698503e&amp;ts=492288&amp;p=fs&amp;cid=1&amp;sig=bb521d5ce3c01f0ea42d825e1ac33f2efcf227717fc6a7caec128f5e78e774cd&amp;v=0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833" y="1695927"/>
            <a:ext cx="4041447" cy="392334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¿Por qué es más fácil de recordar?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Pensamiento lógico + asociativo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regla gramatical se presenta mediante visualización y un ejemplo práctico concreto.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Esto activa tanto el pensamiento lógico como el asociativo, haciendo que el material sea más fácil de comprender y recordar.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Verlo → entenderlo.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Aplicarlo → conservarlo.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 rápidamente cuando lo necesites.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6949440" y="1463040"/>
            <a:ext cx="4526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20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 → Aplicar → Recordar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949440" y="2148840"/>
            <a:ext cx="4526280" cy="1143000"/>
          </a:xfrm>
          <a:prstGeom prst="roundRect">
            <a:avLst/>
          </a:prstGeom>
          <a:solidFill>
            <a:srgbClr val="FAFAF8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8001000" y="2295144"/>
            <a:ext cx="2971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Patrón visual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8001000" y="2770632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 mostrada como una estructura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6949440" y="3547872"/>
            <a:ext cx="4526280" cy="1143000"/>
          </a:xfrm>
          <a:prstGeom prst="roundRect">
            <a:avLst/>
          </a:prstGeom>
          <a:solidFill>
            <a:srgbClr val="FAFAF8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8"/>
          <p:cNvSpPr/>
          <p:nvPr/>
        </p:nvSpPr>
        <p:spPr>
          <a:xfrm>
            <a:off x="8001000" y="3694176"/>
            <a:ext cx="2971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 concreto</a:t>
            </a:r>
            <a:endParaRPr lang="en-US" sz="1600" dirty="0"/>
          </a:p>
        </p:txBody>
      </p:sp>
      <p:sp>
        <p:nvSpPr>
          <p:cNvPr id="23" name="Text 19"/>
          <p:cNvSpPr/>
          <p:nvPr/>
        </p:nvSpPr>
        <p:spPr>
          <a:xfrm>
            <a:off x="8001000" y="4169664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 en uso real</a:t>
            </a:r>
            <a:endParaRPr lang="en-US" sz="1300" dirty="0"/>
          </a:p>
        </p:txBody>
      </p:sp>
      <p:sp>
        <p:nvSpPr>
          <p:cNvPr id="24" name="Shape 20"/>
          <p:cNvSpPr/>
          <p:nvPr/>
        </p:nvSpPr>
        <p:spPr>
          <a:xfrm>
            <a:off x="6949440" y="4946904"/>
            <a:ext cx="4526280" cy="1143000"/>
          </a:xfrm>
          <a:prstGeom prst="roundRect">
            <a:avLst/>
          </a:prstGeom>
          <a:solidFill>
            <a:srgbClr val="FAFAF8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1"/>
          <p:cNvSpPr/>
          <p:nvPr/>
        </p:nvSpPr>
        <p:spPr>
          <a:xfrm>
            <a:off x="8001000" y="5093208"/>
            <a:ext cx="2971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Enlaces de memoria</a:t>
            </a:r>
            <a:endParaRPr lang="en-US" sz="1600" dirty="0"/>
          </a:p>
        </p:txBody>
      </p:sp>
      <p:sp>
        <p:nvSpPr>
          <p:cNvPr id="27" name="Text 22"/>
          <p:cNvSpPr/>
          <p:nvPr/>
        </p:nvSpPr>
        <p:spPr>
          <a:xfrm>
            <a:off x="8001000" y="5568696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conexiones se forman más rápido</a:t>
            </a:r>
            <a:endParaRPr lang="en-US" sz="1300" dirty="0"/>
          </a:p>
        </p:txBody>
      </p:sp>
      <p:pic>
        <p:nvPicPr>
          <p:cNvPr id="28" name="Picture 27" descr="52f1e470-aa5a-4485-9f75-e8167c82174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9752" y="2377440"/>
            <a:ext cx="685800" cy="685800"/>
          </a:xfrm>
          <a:prstGeom prst="rect">
            <a:avLst/>
          </a:prstGeom>
        </p:spPr>
      </p:pic>
      <p:pic>
        <p:nvPicPr>
          <p:cNvPr id="29" name="Picture 28" descr="52f1e470-aa5a-4485-9f75-e8167c82174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9752" y="3776472"/>
            <a:ext cx="685800" cy="685800"/>
          </a:xfrm>
          <a:prstGeom prst="rect">
            <a:avLst/>
          </a:prstGeom>
        </p:spPr>
      </p:pic>
      <p:pic>
        <p:nvPicPr>
          <p:cNvPr id="30" name="Picture 29" descr="52f1e470-aa5a-4485-9f75-e8167c82174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9752" y="5175504"/>
            <a:ext cx="685800" cy="685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1195</Words>
  <Application>Microsoft Office PowerPoint</Application>
  <PresentationFormat>Widescreen</PresentationFormat>
  <Paragraphs>130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Reworked by ChatGPT</dc:creator>
  <cp:lastModifiedBy>Nadia Miteva</cp:lastModifiedBy>
  <cp:revision>10</cp:revision>
  <dcterms:created xsi:type="dcterms:W3CDTF">2026-02-27T22:59:11Z</dcterms:created>
  <dcterms:modified xsi:type="dcterms:W3CDTF">2026-03-07T10:36:44Z</dcterms:modified>
</cp:coreProperties>
</file>